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317" r:id="rId3"/>
    <p:sldId id="330" r:id="rId4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D8F38"/>
    <a:srgbClr val="174594"/>
    <a:srgbClr val="ECECED"/>
    <a:srgbClr val="E9D8D9"/>
    <a:srgbClr val="DBEAD4"/>
    <a:srgbClr val="B6D3A8"/>
    <a:srgbClr val="ECD1BF"/>
    <a:srgbClr val="D9A286"/>
    <a:srgbClr val="AF111D"/>
    <a:srgbClr val="F9F0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9870" autoAdjust="0"/>
  </p:normalViewPr>
  <p:slideViewPr>
    <p:cSldViewPr snapToGrid="0">
      <p:cViewPr varScale="1">
        <p:scale>
          <a:sx n="88" d="100"/>
          <a:sy n="88" d="100"/>
        </p:scale>
        <p:origin x="-1368" y="-77"/>
      </p:cViewPr>
      <p:guideLst>
        <p:guide orient="horz" pos="1040"/>
        <p:guide orient="horz" pos="290"/>
        <p:guide orient="horz" pos="1521"/>
        <p:guide orient="horz" pos="3863"/>
        <p:guide pos="2973"/>
        <p:guide pos="232"/>
        <p:guide pos="2804"/>
        <p:guide pos="5538"/>
        <p:guide pos="981"/>
        <p:guide pos="5530"/>
      </p:guideLst>
    </p:cSldViewPr>
  </p:slideViewPr>
  <p:outlineViewPr>
    <p:cViewPr>
      <p:scale>
        <a:sx n="33" d="100"/>
        <a:sy n="33" d="100"/>
      </p:scale>
      <p:origin x="34" y="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"/>
    </p:cViewPr>
  </p:sorterViewPr>
  <p:notesViewPr>
    <p:cSldViewPr snapToGrid="0">
      <p:cViewPr varScale="1">
        <p:scale>
          <a:sx n="57" d="100"/>
          <a:sy n="57" d="100"/>
        </p:scale>
        <p:origin x="-1810" y="-110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2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Arbeitsblatt3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sz="1600"/>
            </a:pPr>
            <a:r>
              <a:rPr lang="de-DE" sz="1600" dirty="0" smtClean="0"/>
              <a:t>Steuereinnahmen des Bundes</a:t>
            </a:r>
            <a:br>
              <a:rPr lang="de-DE" sz="1600" dirty="0" smtClean="0"/>
            </a:br>
            <a:r>
              <a:rPr lang="de-DE" sz="1600" b="0" dirty="0" smtClean="0"/>
              <a:t> Ist bzw. Schätzung des AK Steuerschätzung</a:t>
            </a:r>
          </a:p>
          <a:p>
            <a:pPr>
              <a:defRPr sz="1600"/>
            </a:pPr>
            <a:endParaRPr lang="de-DE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8468271334792648E-3"/>
          <c:y val="9.8181818181818661E-2"/>
          <c:w val="0.98333251676873656"/>
          <c:h val="0.76545454545454561"/>
        </c:manualLayout>
      </c:layout>
      <c:barChart>
        <c:barDir val="col"/>
        <c:grouping val="clustered"/>
        <c:ser>
          <c:idx val="2"/>
          <c:order val="0"/>
          <c:tx>
            <c:strRef>
              <c:f>Sheet1!$B$1</c:f>
              <c:strCache>
                <c:ptCount val="1"/>
                <c:pt idx="0">
                  <c:v>Ist</c:v>
                </c:pt>
              </c:strCache>
            </c:strRef>
          </c:tx>
          <c:spPr>
            <a:solidFill>
              <a:srgbClr val="C00000"/>
            </a:solidFill>
            <a:ln w="21563">
              <a:noFill/>
            </a:ln>
          </c:spPr>
          <c:dLbls>
            <c:numFmt formatCode="#,##0.0" sourceLinked="0"/>
            <c:spPr>
              <a:noFill/>
              <a:ln w="21563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Sheet1!$A$2:$A$17</c:f>
              <c:strCache>
                <c:ptCount val="12"/>
                <c:pt idx="0">
                  <c:v>06</c:v>
                </c:pt>
                <c:pt idx="1">
                  <c:v>07</c:v>
                </c:pt>
                <c:pt idx="2">
                  <c:v>08</c:v>
                </c:pt>
                <c:pt idx="3">
                  <c:v>09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2"/>
                <c:pt idx="0">
                  <c:v>203.9</c:v>
                </c:pt>
                <c:pt idx="1">
                  <c:v>230.1</c:v>
                </c:pt>
                <c:pt idx="2">
                  <c:v>239.2</c:v>
                </c:pt>
                <c:pt idx="3">
                  <c:v>228</c:v>
                </c:pt>
                <c:pt idx="4">
                  <c:v>225.1</c:v>
                </c:pt>
                <c:pt idx="5">
                  <c:v>247.9837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Steuerschätzung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0782">
              <a:noFill/>
              <a:prstDash val="solid"/>
            </a:ln>
          </c:spPr>
          <c:dLbls>
            <c:numFmt formatCode="0.0" sourceLinked="0"/>
            <c:spPr>
              <a:noFill/>
              <a:ln w="21563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Val val="1"/>
          </c:dLbls>
          <c:cat>
            <c:strRef>
              <c:f>Sheet1!$A$2:$A$17</c:f>
              <c:strCache>
                <c:ptCount val="12"/>
                <c:pt idx="0">
                  <c:v>06</c:v>
                </c:pt>
                <c:pt idx="1">
                  <c:v>07</c:v>
                </c:pt>
                <c:pt idx="2">
                  <c:v>08</c:v>
                </c:pt>
                <c:pt idx="3">
                  <c:v>09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2"/>
                <c:pt idx="6">
                  <c:v>256.18900000000002</c:v>
                </c:pt>
                <c:pt idx="7">
                  <c:v>260.46299999999991</c:v>
                </c:pt>
                <c:pt idx="8">
                  <c:v>270.39699999999988</c:v>
                </c:pt>
                <c:pt idx="9">
                  <c:v>278.52299999999991</c:v>
                </c:pt>
                <c:pt idx="10">
                  <c:v>287.71899999999988</c:v>
                </c:pt>
                <c:pt idx="11">
                  <c:v>297.46599999999989</c:v>
                </c:pt>
              </c:numCache>
            </c:numRef>
          </c:val>
        </c:ser>
        <c:dLbls>
          <c:showVal val="1"/>
        </c:dLbls>
        <c:gapWidth val="20"/>
        <c:overlap val="100"/>
        <c:axId val="95700864"/>
        <c:axId val="95702400"/>
      </c:barChart>
      <c:catAx>
        <c:axId val="9570086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23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de-DE"/>
          </a:p>
        </c:txPr>
        <c:crossAx val="95702400"/>
        <c:crosses val="autoZero"/>
        <c:auto val="1"/>
        <c:lblAlgn val="ctr"/>
        <c:lblOffset val="100"/>
        <c:tickLblSkip val="1"/>
        <c:tickMarkSkip val="1"/>
      </c:catAx>
      <c:valAx>
        <c:axId val="95702400"/>
        <c:scaling>
          <c:orientation val="minMax"/>
          <c:min val="150"/>
        </c:scaling>
        <c:axPos val="l"/>
        <c:title>
          <c:tx>
            <c:rich>
              <a:bodyPr rot="0" vert="horz"/>
              <a:lstStyle/>
              <a:p>
                <a:pPr algn="ctr">
                  <a:defRPr b="0"/>
                </a:pPr>
                <a:r>
                  <a:rPr lang="de-DE" b="0" dirty="0"/>
                  <a:t>Mrd. €</a:t>
                </a:r>
              </a:p>
            </c:rich>
          </c:tx>
          <c:layout>
            <c:manualLayout>
              <c:xMode val="edge"/>
              <c:yMode val="edge"/>
              <c:x val="4.2181393992417734E-3"/>
              <c:y val="1.1279638773966821E-2"/>
            </c:manualLayout>
          </c:layout>
          <c:spPr>
            <a:noFill/>
            <a:ln w="21563">
              <a:noFill/>
            </a:ln>
          </c:spPr>
        </c:title>
        <c:numFmt formatCode="General" sourceLinked="1"/>
        <c:tickLblPos val="nextTo"/>
        <c:crossAx val="95700864"/>
        <c:crosses val="autoZero"/>
        <c:crossBetween val="between"/>
      </c:valAx>
      <c:spPr>
        <a:noFill/>
        <a:ln w="26571">
          <a:noFill/>
        </a:ln>
      </c:spPr>
    </c:plotArea>
    <c:legend>
      <c:legendPos val="r"/>
      <c:layout>
        <c:manualLayout>
          <c:xMode val="edge"/>
          <c:yMode val="edge"/>
          <c:x val="0"/>
          <c:y val="0.12994350282485875"/>
          <c:w val="0.85925680956549133"/>
          <c:h val="0.13884985076282913"/>
        </c:manualLayout>
      </c:layout>
      <c:spPr>
        <a:noFill/>
        <a:ln w="21563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507" b="1" i="0" u="none" strike="noStrike" baseline="0">
          <a:solidFill>
            <a:schemeClr val="tx1"/>
          </a:solidFill>
          <a:latin typeface="Arial" pitchFamily="34" charset="0"/>
          <a:ea typeface="MetaCorrespondence"/>
          <a:cs typeface="Arial" pitchFamily="34" charset="0"/>
        </a:defRPr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Tabelle1!$B$1</c:f>
              <c:strCache>
                <c:ptCount val="1"/>
                <c:pt idx="0">
                  <c:v>Bauausgaben</c:v>
                </c:pt>
              </c:strCache>
            </c:strRef>
          </c:tx>
          <c:spPr>
            <a:ln w="635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Tabelle1!$A$2:$A$8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Tabelle1!$B$2:$B$8</c:f>
              <c:numCache>
                <c:formatCode>0.00%</c:formatCode>
                <c:ptCount val="7"/>
                <c:pt idx="0">
                  <c:v>2.4608455457130803E-2</c:v>
                </c:pt>
                <c:pt idx="1">
                  <c:v>2.3012552301255228E-2</c:v>
                </c:pt>
                <c:pt idx="2">
                  <c:v>3.0281838719695104E-2</c:v>
                </c:pt>
                <c:pt idx="3">
                  <c:v>3.0610779195712381E-2</c:v>
                </c:pt>
                <c:pt idx="4">
                  <c:v>2.7329214985007799E-2</c:v>
                </c:pt>
                <c:pt idx="5">
                  <c:v>2.4528313807416831E-2</c:v>
                </c:pt>
                <c:pt idx="6">
                  <c:v>2.4168967692774091E-2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Schuldendienst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Tabelle1!$A$2:$A$8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Tabelle1!$C$2:$C$8</c:f>
              <c:numCache>
                <c:formatCode>0.00%</c:formatCode>
                <c:ptCount val="7"/>
                <c:pt idx="0">
                  <c:v>2.2426782417801772E-2</c:v>
                </c:pt>
                <c:pt idx="1">
                  <c:v>1.9853556485355674E-2</c:v>
                </c:pt>
                <c:pt idx="2">
                  <c:v>2.637511645493407E-2</c:v>
                </c:pt>
                <c:pt idx="3">
                  <c:v>2.6335279938594438E-2</c:v>
                </c:pt>
                <c:pt idx="4">
                  <c:v>2.6037715400455266E-2</c:v>
                </c:pt>
                <c:pt idx="5">
                  <c:v>2.2199103275004812E-2</c:v>
                </c:pt>
                <c:pt idx="6">
                  <c:v>2.1473284882053686E-2</c:v>
                </c:pt>
              </c:numCache>
            </c:numRef>
          </c:val>
        </c:ser>
        <c:marker val="1"/>
        <c:axId val="95661056"/>
        <c:axId val="95662848"/>
      </c:lineChart>
      <c:catAx>
        <c:axId val="9566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5662848"/>
        <c:crosses val="autoZero"/>
        <c:auto val="1"/>
        <c:lblAlgn val="ctr"/>
        <c:lblOffset val="100"/>
      </c:catAx>
      <c:valAx>
        <c:axId val="95662848"/>
        <c:scaling>
          <c:orientation val="minMax"/>
          <c:min val="1.5000000000000017E-2"/>
        </c:scaling>
        <c:axPos val="l"/>
        <c:numFmt formatCode="0.0%" sourceLinked="0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566105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de-D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6589730156253981E-3"/>
          <c:y val="3.0003406256429856E-2"/>
          <c:w val="0.99834103324824663"/>
          <c:h val="0.8722514238195097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Ordentlicher Haushalt</c:v>
                </c:pt>
              </c:strCache>
            </c:strRef>
          </c:tx>
          <c:spPr>
            <a:solidFill>
              <a:srgbClr val="0066CC"/>
            </a:solidFill>
            <a:ln w="25629">
              <a:noFill/>
            </a:ln>
          </c:spPr>
          <c:dLbls>
            <c:spPr>
              <a:noFill/>
              <a:ln w="25629">
                <a:noFill/>
              </a:ln>
            </c:spPr>
            <c:showVal val="1"/>
          </c:dLbls>
          <c:cat>
            <c:numRef>
              <c:f>Sheet1!$A$2:$A$20</c:f>
              <c:numCache>
                <c:formatCode>General</c:formatCode>
                <c:ptCount val="17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Sheet1!$B$2:$B$20</c:f>
              <c:numCache>
                <c:formatCode>0.0</c:formatCode>
                <c:ptCount val="17"/>
                <c:pt idx="0">
                  <c:v>26.2</c:v>
                </c:pt>
                <c:pt idx="1">
                  <c:v>23.6</c:v>
                </c:pt>
                <c:pt idx="2">
                  <c:v>21.1</c:v>
                </c:pt>
                <c:pt idx="3">
                  <c:v>17.100000000000001</c:v>
                </c:pt>
                <c:pt idx="4">
                  <c:v>14.3</c:v>
                </c:pt>
                <c:pt idx="5">
                  <c:v>13.6</c:v>
                </c:pt>
                <c:pt idx="6">
                  <c:v>13.5</c:v>
                </c:pt>
                <c:pt idx="7">
                  <c:v>13.4</c:v>
                </c:pt>
                <c:pt idx="8">
                  <c:v>11.2</c:v>
                </c:pt>
                <c:pt idx="9" formatCode="General">
                  <c:v>11.2</c:v>
                </c:pt>
                <c:pt idx="10" formatCode="General">
                  <c:v>11.7</c:v>
                </c:pt>
                <c:pt idx="11" formatCode="General">
                  <c:v>11.5</c:v>
                </c:pt>
                <c:pt idx="12" formatCode="General">
                  <c:v>11.8</c:v>
                </c:pt>
                <c:pt idx="13" formatCode="General">
                  <c:v>11.5</c:v>
                </c:pt>
                <c:pt idx="14" formatCode="General">
                  <c:v>11.9</c:v>
                </c:pt>
                <c:pt idx="15" formatCode="General">
                  <c:v>12.6</c:v>
                </c:pt>
                <c:pt idx="16" formatCode="General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Offensive Zukunft Bayern</c:v>
                </c:pt>
              </c:strCache>
            </c:strRef>
          </c:tx>
          <c:spPr>
            <a:solidFill>
              <a:schemeClr val="accent2"/>
            </a:solidFill>
            <a:ln w="25629">
              <a:noFill/>
            </a:ln>
          </c:spPr>
          <c:dLbls>
            <c:dLbl>
              <c:idx val="9"/>
              <c:layout>
                <c:manualLayout>
                  <c:x val="1.992746281988339E-3"/>
                  <c:y val="-5.0736928388682104E-3"/>
                </c:manualLayout>
              </c:layout>
              <c:tx>
                <c:rich>
                  <a:bodyPr/>
                  <a:lstStyle/>
                  <a:p>
                    <a:r>
                      <a:rPr lang="de-DE" dirty="0"/>
                      <a:t>0,2</a:t>
                    </a:r>
                  </a:p>
                </c:rich>
              </c:tx>
              <c:dLblPos val="ctr"/>
            </c:dLbl>
            <c:dLbl>
              <c:idx val="10"/>
              <c:layout>
                <c:manualLayout>
                  <c:x val="8.2418458239263308E-4"/>
                  <c:y val="-4.4953731729908547E-3"/>
                </c:manualLayout>
              </c:layout>
              <c:tx>
                <c:rich>
                  <a:bodyPr/>
                  <a:lstStyle/>
                  <a:p>
                    <a:r>
                      <a:rPr lang="de-DE" dirty="0"/>
                      <a:t>0,2</a:t>
                    </a:r>
                  </a:p>
                </c:rich>
              </c:tx>
              <c:dLblPos val="ctr"/>
            </c:dLbl>
            <c:dLbl>
              <c:idx val="15"/>
              <c:delete val="1"/>
            </c:dLbl>
            <c:dLbl>
              <c:idx val="16"/>
              <c:delete val="1"/>
            </c:dLbl>
            <c:spPr>
              <a:noFill/>
              <a:ln w="25629">
                <a:noFill/>
              </a:ln>
            </c:spPr>
            <c:showVal val="1"/>
          </c:dLbls>
          <c:cat>
            <c:numRef>
              <c:f>Sheet1!$A$2:$A$20</c:f>
              <c:numCache>
                <c:formatCode>General</c:formatCode>
                <c:ptCount val="17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7"/>
                <c:pt idx="3" formatCode="0.0">
                  <c:v>0.8</c:v>
                </c:pt>
                <c:pt idx="4" formatCode="0.0">
                  <c:v>0.60000000000000064</c:v>
                </c:pt>
                <c:pt idx="5" formatCode="0.0">
                  <c:v>0.9</c:v>
                </c:pt>
                <c:pt idx="6" formatCode="0.0">
                  <c:v>0.9</c:v>
                </c:pt>
                <c:pt idx="7" formatCode="0.0">
                  <c:v>0.60000000000000064</c:v>
                </c:pt>
                <c:pt idx="8" formatCode="0.0">
                  <c:v>0.60000000000000064</c:v>
                </c:pt>
                <c:pt idx="9">
                  <c:v>0.2</c:v>
                </c:pt>
                <c:pt idx="10">
                  <c:v>0.2</c:v>
                </c:pt>
                <c:pt idx="11">
                  <c:v>0.1</c:v>
                </c:pt>
                <c:pt idx="12">
                  <c:v>0.2</c:v>
                </c:pt>
                <c:pt idx="13">
                  <c:v>0.4</c:v>
                </c:pt>
                <c:pt idx="14">
                  <c:v>0.70000000000000062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>
          <c:showVal val="1"/>
        </c:dLbls>
        <c:gapWidth val="30"/>
        <c:overlap val="100"/>
        <c:axId val="89973888"/>
        <c:axId val="89975424"/>
      </c:barChart>
      <c:barChart>
        <c:barDir val="col"/>
        <c:grouping val="clustered"/>
        <c:ser>
          <c:idx val="2"/>
          <c:order val="2"/>
          <c:tx>
            <c:strRef>
              <c:f>Sheet1!$D$1</c:f>
              <c:strCache>
                <c:ptCount val="1"/>
                <c:pt idx="0">
                  <c:v>Summe</c:v>
                </c:pt>
              </c:strCache>
            </c:strRef>
          </c:tx>
          <c:spPr>
            <a:noFill/>
            <a:ln w="25629">
              <a:noFill/>
            </a:ln>
          </c:spPr>
          <c:dLbls>
            <c:dLbl>
              <c:idx val="7"/>
              <c:layout>
                <c:manualLayout>
                  <c:x val="6.4126448711749121E-4"/>
                  <c:y val="-1.43625737634533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14,0</a:t>
                    </a:r>
                  </a:p>
                </c:rich>
              </c:tx>
              <c:dLblPos val="outEnd"/>
            </c:dLbl>
            <c:dLbl>
              <c:idx val="8"/>
              <c:layout>
                <c:manualLayout>
                  <c:x val="1.1421518693251742E-3"/>
                  <c:y val="-1.46989784005710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11,8</a:t>
                    </a:r>
                  </a:p>
                </c:rich>
              </c:tx>
              <c:dLblPos val="outEnd"/>
            </c:dLbl>
            <c:dLbl>
              <c:idx val="9"/>
              <c:layout>
                <c:manualLayout>
                  <c:x val="2.4776490944621826E-3"/>
                  <c:y val="1.873066182184860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11,4</a:t>
                    </a:r>
                  </a:p>
                </c:rich>
              </c:tx>
              <c:dLblPos val="outEnd"/>
            </c:dLbl>
            <c:dLbl>
              <c:idx val="10"/>
              <c:layout>
                <c:manualLayout>
                  <c:x val="4.7436285396474113E-4"/>
                  <c:y val="-7.0123365494140508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11,9</a:t>
                    </a:r>
                  </a:p>
                </c:rich>
              </c:tx>
              <c:dLblPos val="outEnd"/>
            </c:dLbl>
            <c:numFmt formatCode="0.0" sourceLinked="0"/>
            <c:spPr>
              <a:noFill/>
              <a:ln w="25629">
                <a:noFill/>
              </a:ln>
            </c:spPr>
            <c:showVal val="1"/>
          </c:dLbls>
          <c:cat>
            <c:numRef>
              <c:f>Sheet1!$A$2:$A$20</c:f>
              <c:numCache>
                <c:formatCode>General</c:formatCode>
                <c:ptCount val="17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Sheet1!$D$2:$D$20</c:f>
              <c:numCache>
                <c:formatCode>0.0</c:formatCode>
                <c:ptCount val="17"/>
                <c:pt idx="0">
                  <c:v>26.2</c:v>
                </c:pt>
                <c:pt idx="1">
                  <c:v>23.6</c:v>
                </c:pt>
                <c:pt idx="2">
                  <c:v>21.1</c:v>
                </c:pt>
                <c:pt idx="3">
                  <c:v>17.900000000000002</c:v>
                </c:pt>
                <c:pt idx="4">
                  <c:v>14.9</c:v>
                </c:pt>
                <c:pt idx="5">
                  <c:v>14.5</c:v>
                </c:pt>
                <c:pt idx="6">
                  <c:v>14.4</c:v>
                </c:pt>
                <c:pt idx="7">
                  <c:v>14</c:v>
                </c:pt>
                <c:pt idx="8">
                  <c:v>11.8</c:v>
                </c:pt>
                <c:pt idx="9">
                  <c:v>11.400000000000002</c:v>
                </c:pt>
                <c:pt idx="10">
                  <c:v>11.900000000000002</c:v>
                </c:pt>
                <c:pt idx="11">
                  <c:v>11.6</c:v>
                </c:pt>
                <c:pt idx="12">
                  <c:v>12</c:v>
                </c:pt>
                <c:pt idx="13">
                  <c:v>11.9</c:v>
                </c:pt>
                <c:pt idx="14">
                  <c:v>12.6</c:v>
                </c:pt>
                <c:pt idx="15">
                  <c:v>12.6</c:v>
                </c:pt>
                <c:pt idx="16">
                  <c:v>12.6</c:v>
                </c:pt>
              </c:numCache>
            </c:numRef>
          </c:val>
        </c:ser>
        <c:dLbls>
          <c:showVal val="1"/>
        </c:dLbls>
        <c:axId val="96424704"/>
        <c:axId val="96426240"/>
      </c:barChart>
      <c:catAx>
        <c:axId val="8997388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844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9975424"/>
        <c:crosses val="autoZero"/>
        <c:auto val="1"/>
        <c:lblAlgn val="ctr"/>
        <c:lblOffset val="100"/>
        <c:tickLblSkip val="1"/>
        <c:tickMarkSkip val="1"/>
      </c:catAx>
      <c:valAx>
        <c:axId val="89975424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de-DE" dirty="0"/>
                  <a:t>Prozent</a:t>
                </a:r>
              </a:p>
            </c:rich>
          </c:tx>
          <c:layout>
            <c:manualLayout>
              <c:xMode val="edge"/>
              <c:yMode val="edge"/>
              <c:x val="8.2298437527523842E-4"/>
              <c:y val="4.0057384056622534E-2"/>
            </c:manualLayout>
          </c:layout>
          <c:spPr>
            <a:noFill/>
            <a:ln w="25629">
              <a:noFill/>
            </a:ln>
          </c:spPr>
        </c:title>
        <c:numFmt formatCode="0.0" sourceLinked="1"/>
        <c:majorTickMark val="none"/>
        <c:tickLblPos val="none"/>
        <c:spPr>
          <a:ln w="9611">
            <a:noFill/>
          </a:ln>
        </c:spPr>
        <c:crossAx val="89973888"/>
        <c:crosses val="autoZero"/>
        <c:crossBetween val="between"/>
      </c:valAx>
      <c:catAx>
        <c:axId val="96424704"/>
        <c:scaling>
          <c:orientation val="minMax"/>
        </c:scaling>
        <c:delete val="1"/>
        <c:axPos val="b"/>
        <c:numFmt formatCode="General" sourceLinked="1"/>
        <c:tickLblPos val="none"/>
        <c:crossAx val="96426240"/>
        <c:crosses val="autoZero"/>
        <c:auto val="1"/>
        <c:lblAlgn val="ctr"/>
        <c:lblOffset val="100"/>
      </c:catAx>
      <c:valAx>
        <c:axId val="96426240"/>
        <c:scaling>
          <c:orientation val="minMax"/>
        </c:scaling>
        <c:delete val="1"/>
        <c:axPos val="r"/>
        <c:numFmt formatCode="0.0" sourceLinked="1"/>
        <c:tickLblPos val="none"/>
        <c:crossAx val="96424704"/>
        <c:crosses val="max"/>
        <c:crossBetween val="between"/>
      </c:valAx>
      <c:spPr>
        <a:noFill/>
        <a:ln w="25377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5778799462147767"/>
          <c:y val="0"/>
          <c:w val="0.6821119507712351"/>
          <c:h val="0.14826487101734268"/>
        </c:manualLayout>
      </c:layout>
      <c:spPr>
        <a:solidFill>
          <a:schemeClr val="bg1"/>
        </a:solidFill>
        <a:ln w="25629">
          <a:noFill/>
        </a:ln>
      </c:spPr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 pitchFamily="34" charset="0"/>
          <a:ea typeface="MetaCorrespondence"/>
          <a:cs typeface="Arial" pitchFamily="34" charset="0"/>
        </a:defRPr>
      </a:pPr>
      <a:endParaRPr lang="de-DE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22064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443" y="2"/>
            <a:ext cx="2922063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A9622-22FE-440D-A95E-D7B0DE0743FE}" type="datetimeFigureOut">
              <a:rPr lang="de-DE" smtClean="0">
                <a:latin typeface="Arial" pitchFamily="34" charset="0"/>
              </a:rPr>
              <a:pPr/>
              <a:t>07.11.2012</a:t>
            </a:fld>
            <a:endParaRPr lang="de-DE" dirty="0">
              <a:latin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7" y="9376903"/>
            <a:ext cx="2922064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443" y="9376903"/>
            <a:ext cx="2922063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535F7-5BBE-4E6C-A61C-CC1D36CD6758}" type="slidenum">
              <a:rPr lang="de-DE" smtClean="0">
                <a:latin typeface="Arial" pitchFamily="34" charset="0"/>
              </a:rPr>
              <a:pPr/>
              <a:t>‹Nr.›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20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5" y="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0253C6B-99FC-400B-B8EC-AA449DA18566}" type="datetimeFigureOut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7" y="9377324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5" y="9377324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68ED8A8-8DCB-45BD-8218-DAD68D15783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10308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19805" y="9376586"/>
            <a:ext cx="2920743" cy="4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47" tIns="44523" rIns="89047" bIns="44523" anchor="b"/>
          <a:lstStyle/>
          <a:p>
            <a:pPr algn="r" defTabSz="891018"/>
            <a:fld id="{3928F9C0-EC73-46F3-A02C-D4CB326A4563}" type="slidenum">
              <a:rPr lang="de-DE" sz="1200">
                <a:latin typeface="Arial" pitchFamily="34" charset="0"/>
              </a:rPr>
              <a:pPr algn="r" defTabSz="891018"/>
              <a:t>3</a:t>
            </a:fld>
            <a:endParaRPr lang="de-DE" sz="1200" dirty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50888"/>
            <a:ext cx="4911725" cy="3683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208" y="4692258"/>
            <a:ext cx="4937708" cy="4437848"/>
          </a:xfrm>
          <a:noFill/>
          <a:ln/>
        </p:spPr>
        <p:txBody>
          <a:bodyPr lIns="90351" tIns="45170" rIns="90351" bIns="45170"/>
          <a:lstStyle/>
          <a:p>
            <a:pPr eaLnBrk="1" hangingPunct="1"/>
            <a:r>
              <a:rPr lang="de-DE" dirty="0" smtClean="0"/>
              <a:t>Frau Monika Prestel </a:t>
            </a:r>
            <a:br>
              <a:rPr lang="de-DE" dirty="0" smtClean="0"/>
            </a:br>
            <a:r>
              <a:rPr lang="de-DE" dirty="0" smtClean="0"/>
              <a:t>Bayer. Staatsministerium der Finanzen </a:t>
            </a:r>
            <a:br>
              <a:rPr lang="de-DE" dirty="0" smtClean="0"/>
            </a:br>
            <a:r>
              <a:rPr lang="de-DE" dirty="0" smtClean="0"/>
              <a:t>Referat 17 </a:t>
            </a:r>
            <a:br>
              <a:rPr lang="de-DE" dirty="0" smtClean="0"/>
            </a:br>
            <a:r>
              <a:rPr lang="de-DE" dirty="0" smtClean="0"/>
              <a:t>Tel. 089/2306-2299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gelb (1. Seite im Vortra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369116" y="1610686"/>
            <a:ext cx="8405768" cy="45300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itchFamily="34" charset="0"/>
            </a:endParaRPr>
          </a:p>
        </p:txBody>
      </p:sp>
      <p:pic>
        <p:nvPicPr>
          <p:cNvPr id="5" name="Grafik 4" descr="BBIV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5553" y="256074"/>
            <a:ext cx="4032504" cy="96012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57337" y="1943778"/>
            <a:ext cx="7107691" cy="16485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500"/>
              </a:lnSpc>
              <a:defRPr sz="3600" b="1">
                <a:latin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0"/>
          </p:nvPr>
        </p:nvSpPr>
        <p:spPr>
          <a:xfrm>
            <a:off x="1557338" y="3693433"/>
            <a:ext cx="7114948" cy="2264681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2400">
                <a:latin typeface="Arial" pitchFamily="34" charset="0"/>
              </a:defRPr>
            </a:lvl1pPr>
            <a:lvl2pPr algn="l">
              <a:buClr>
                <a:schemeClr val="tx2">
                  <a:lumMod val="50000"/>
                </a:schemeClr>
              </a:buClr>
              <a:buFont typeface="Wingdings" pitchFamily="2" charset="2"/>
              <a:buChar char="n"/>
              <a:defRPr sz="2400">
                <a:latin typeface="Arial" pitchFamily="34" charset="0"/>
              </a:defRPr>
            </a:lvl2pPr>
            <a:lvl3pPr algn="l">
              <a:buClr>
                <a:schemeClr val="tx2">
                  <a:lumMod val="50000"/>
                </a:schemeClr>
              </a:buClr>
              <a:buFont typeface="Wingdings" pitchFamily="2" charset="2"/>
              <a:buChar char="n"/>
              <a:defRPr sz="2400">
                <a:latin typeface="Arial" pitchFamily="34" charset="0"/>
              </a:defRPr>
            </a:lvl3pPr>
            <a:lvl4pPr algn="l">
              <a:buClr>
                <a:schemeClr val="tx2">
                  <a:lumMod val="50000"/>
                </a:schemeClr>
              </a:buClr>
              <a:buFont typeface="Wingdings" pitchFamily="2" charset="2"/>
              <a:buChar char="n"/>
              <a:defRPr sz="2400">
                <a:latin typeface="Arial" pitchFamily="34" charset="0"/>
              </a:defRPr>
            </a:lvl4pPr>
            <a:lvl5pPr algn="l">
              <a:buClr>
                <a:schemeClr val="tx2">
                  <a:lumMod val="50000"/>
                </a:schemeClr>
              </a:buClr>
              <a:buFont typeface="Wingdings" pitchFamily="2" charset="2"/>
              <a:buChar char="n"/>
              <a:defRPr sz="240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Fußzeile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-spal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/>
          <p:cNvSpPr>
            <a:spLocks noGrp="1"/>
          </p:cNvSpPr>
          <p:nvPr>
            <p:ph type="pic" sz="quarter" idx="12"/>
          </p:nvPr>
        </p:nvSpPr>
        <p:spPr>
          <a:xfrm>
            <a:off x="6923314" y="1649639"/>
            <a:ext cx="1842861" cy="1525640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2000">
                <a:latin typeface="Arial" pitchFamily="34" charset="0"/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5" name="Titel 6"/>
          <p:cNvSpPr>
            <a:spLocks noGrp="1"/>
          </p:cNvSpPr>
          <p:nvPr>
            <p:ph type="title" hasCustomPrompt="1"/>
          </p:nvPr>
        </p:nvSpPr>
        <p:spPr>
          <a:xfrm>
            <a:off x="366207" y="460375"/>
            <a:ext cx="8412668" cy="109514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500"/>
              </a:lnSpc>
              <a:defRPr sz="3600" b="1">
                <a:latin typeface="Arial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366657" y="1651000"/>
            <a:ext cx="6335033" cy="4161970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2000">
                <a:latin typeface="Arial" pitchFamily="34" charset="0"/>
              </a:defRPr>
            </a:lvl1pPr>
            <a:lvl2pPr>
              <a:buClr>
                <a:schemeClr val="tx2">
                  <a:lumMod val="75000"/>
                </a:schemeClr>
              </a:buClr>
              <a:buFont typeface="Wingdings" pitchFamily="2" charset="2"/>
              <a:buChar char="n"/>
              <a:defRPr sz="2000">
                <a:latin typeface="Arial" pitchFamily="34" charset="0"/>
              </a:defRPr>
            </a:lvl2pPr>
            <a:lvl3pPr>
              <a:buClr>
                <a:schemeClr val="tx2">
                  <a:lumMod val="75000"/>
                </a:schemeClr>
              </a:buClr>
              <a:buFont typeface="Wingdings" pitchFamily="2" charset="2"/>
              <a:buChar char="n"/>
              <a:defRPr sz="2000">
                <a:latin typeface="Arial" pitchFamily="34" charset="0"/>
              </a:defRPr>
            </a:lvl3pPr>
            <a:lvl4pPr>
              <a:buClr>
                <a:schemeClr val="tx2">
                  <a:lumMod val="75000"/>
                </a:schemeClr>
              </a:buClr>
              <a:buFont typeface="Wingdings" pitchFamily="2" charset="2"/>
              <a:buChar char="n"/>
              <a:defRPr sz="2000">
                <a:latin typeface="Arial" pitchFamily="34" charset="0"/>
              </a:defRPr>
            </a:lvl4pPr>
            <a:lvl5pPr>
              <a:buClr>
                <a:schemeClr val="tx2">
                  <a:lumMod val="75000"/>
                </a:schemeClr>
              </a:buClr>
              <a:buFont typeface="Wingdings" pitchFamily="2" charset="2"/>
              <a:buChar char="n"/>
              <a:defRPr sz="2000"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dirty="0" smtClean="0"/>
              <a:t>Fußzeile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weiß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366658" y="2414588"/>
            <a:ext cx="4077195" cy="344683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2000" baseline="0">
                <a:latin typeface="Arial" pitchFamily="34" charset="0"/>
              </a:defRPr>
            </a:lvl1pPr>
            <a:lvl2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2pPr>
            <a:lvl3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3pPr>
            <a:lvl4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4pPr>
            <a:lvl5pPr marL="2057400" indent="-2057400" algn="l">
              <a:spcBef>
                <a:spcPts val="0"/>
              </a:spcBef>
              <a:buFontTx/>
              <a:buNone/>
              <a:defRPr sz="2000">
                <a:latin typeface="Univers LT 55" pitchFamily="2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4709692" y="2414587"/>
            <a:ext cx="4069183" cy="340038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2000" baseline="0">
                <a:latin typeface="Arial" pitchFamily="34" charset="0"/>
              </a:defRPr>
            </a:lvl1pPr>
            <a:lvl2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2pPr>
            <a:lvl3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3pPr>
            <a:lvl4pPr indent="0">
              <a:spcBef>
                <a:spcPts val="400"/>
              </a:spcBef>
              <a:buFontTx/>
              <a:buNone/>
              <a:defRPr sz="2000">
                <a:latin typeface="Univers LT 55" pitchFamily="2" charset="0"/>
              </a:defRPr>
            </a:lvl4pPr>
            <a:lvl5pPr marL="2057400" indent="-2057400" algn="l">
              <a:spcBef>
                <a:spcPts val="0"/>
              </a:spcBef>
              <a:buFontTx/>
              <a:buNone/>
              <a:defRPr sz="2000">
                <a:latin typeface="Univers LT 55" pitchFamily="2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65091" y="460375"/>
            <a:ext cx="8413784" cy="1143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500"/>
              </a:lnSpc>
              <a:defRPr sz="3600" b="1">
                <a:latin typeface="Arial" pitchFamily="34" charset="0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358948" y="1594077"/>
            <a:ext cx="8419928" cy="660400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2000">
                <a:latin typeface="Arial" pitchFamily="34" charset="0"/>
              </a:defRPr>
            </a:lvl1pPr>
            <a:lvl2pPr marL="0" indent="0" algn="l">
              <a:buFontTx/>
              <a:buNone/>
              <a:defRPr sz="2000"/>
            </a:lvl2pPr>
            <a:lvl3pPr algn="l">
              <a:buFontTx/>
              <a:buNone/>
              <a:defRPr sz="2000"/>
            </a:lvl3pPr>
            <a:lvl4pPr algn="l">
              <a:buFontTx/>
              <a:buNone/>
              <a:defRPr sz="2000"/>
            </a:lvl4pPr>
            <a:lvl5pPr algn="l">
              <a:buFontTx/>
              <a:buNone/>
              <a:defRPr sz="2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dirty="0" smtClean="0"/>
              <a:t>Fußzeile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gelber Fläche (Zwischen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368300" y="1651000"/>
            <a:ext cx="8406584" cy="4489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latin typeface="Arial" pitchFamily="34" charset="0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1556376" y="460375"/>
            <a:ext cx="7222499" cy="109514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500"/>
              </a:lnSpc>
              <a:defRPr sz="3600" b="1">
                <a:latin typeface="Arial" pitchFamily="34" charset="0"/>
              </a:defRPr>
            </a:lvl1pPr>
          </a:lstStyle>
          <a:p>
            <a:r>
              <a:rPr lang="de-DE" dirty="0" smtClean="0"/>
              <a:t>Titelformat durch Klicken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550164" y="1651001"/>
            <a:ext cx="7228711" cy="4458398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2000">
                <a:latin typeface="Arial" pitchFamily="34" charset="0"/>
              </a:defRPr>
            </a:lvl1pPr>
            <a:lvl2pPr>
              <a:buFont typeface="Arial" pitchFamily="34" charset="0"/>
              <a:buChar char="•"/>
              <a:defRPr sz="2000">
                <a:latin typeface="Arial" pitchFamily="34" charset="0"/>
              </a:defRPr>
            </a:lvl2pPr>
            <a:lvl3pPr>
              <a:buFont typeface="Arial" pitchFamily="34" charset="0"/>
              <a:buChar char="•"/>
              <a:defRPr sz="2000">
                <a:latin typeface="Arial" pitchFamily="34" charset="0"/>
              </a:defRPr>
            </a:lvl3pPr>
            <a:lvl4pPr>
              <a:buFont typeface="Arial" pitchFamily="34" charset="0"/>
              <a:buChar char="•"/>
              <a:defRPr sz="2000">
                <a:latin typeface="Arial" pitchFamily="34" charset="0"/>
              </a:defRPr>
            </a:lvl4pPr>
            <a:lvl5pPr>
              <a:buFont typeface="Arial" pitchFamily="34" charset="0"/>
              <a:buChar char="•"/>
              <a:defRPr sz="2000">
                <a:latin typeface="Arial" pitchFamily="34" charset="0"/>
              </a:defRPr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dirty="0" smtClean="0"/>
              <a:t>Fußzeile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4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357158" y="6120015"/>
            <a:ext cx="8424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8" name="Grafik 7" descr="BBIV_Logo_rgb-kle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6661" y="6203378"/>
            <a:ext cx="1618488" cy="387096"/>
          </a:xfrm>
          <a:prstGeom prst="rect">
            <a:avLst/>
          </a:prstGeom>
        </p:spPr>
      </p:pic>
      <p:sp>
        <p:nvSpPr>
          <p:cNvPr id="6" name="Titel 6"/>
          <p:cNvSpPr>
            <a:spLocks noGrp="1"/>
          </p:cNvSpPr>
          <p:nvPr>
            <p:ph type="title"/>
          </p:nvPr>
        </p:nvSpPr>
        <p:spPr>
          <a:xfrm>
            <a:off x="365091" y="460375"/>
            <a:ext cx="8413784" cy="109514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500"/>
              </a:lnSpc>
              <a:defRPr sz="3600" b="1">
                <a:latin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13"/>
          </p:nvPr>
        </p:nvSpPr>
        <p:spPr>
          <a:xfrm>
            <a:off x="368300" y="1651000"/>
            <a:ext cx="8410575" cy="4468813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Fußzeile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7153-BDDD-46E9-83D3-0C87AF7C2CA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57158" y="6120015"/>
            <a:ext cx="8424000" cy="3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44679" y="6246007"/>
            <a:ext cx="21103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dirty="0" smtClean="0">
                <a:latin typeface="Arial" pitchFamily="34" charset="0"/>
                <a:ea typeface="Univers LT 65 Bold" pitchFamily="2" charset="0"/>
              </a:rPr>
              <a:t>www.bauindustrie-bayern.de</a:t>
            </a:r>
            <a:endParaRPr lang="de-DE" sz="1000" dirty="0">
              <a:latin typeface="Arial" pitchFamily="34" charset="0"/>
            </a:endParaRPr>
          </a:p>
        </p:txBody>
      </p:sp>
      <p:pic>
        <p:nvPicPr>
          <p:cNvPr id="10" name="Grafik 9" descr="BBIV_Logo_rgb-kle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16661" y="6203378"/>
            <a:ext cx="1618488" cy="387096"/>
          </a:xfrm>
          <a:prstGeom prst="rect">
            <a:avLst/>
          </a:prstGeom>
        </p:spPr>
      </p:pic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>
          <a:xfrm>
            <a:off x="361739" y="6407677"/>
            <a:ext cx="2133600" cy="1219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AFC0F06-9B57-42F0-B1E8-CB568C867A88}" type="datetime1">
              <a:rPr lang="de-DE" smtClean="0"/>
              <a:pPr/>
              <a:t>07.11.2012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3"/>
          </p:nvPr>
        </p:nvSpPr>
        <p:spPr>
          <a:xfrm>
            <a:off x="590339" y="6247589"/>
            <a:ext cx="3574141" cy="1507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de-DE" dirty="0" smtClean="0"/>
              <a:t>Fußzeile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354482" y="6247588"/>
            <a:ext cx="2133600" cy="1507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algn="l"/>
            <a:fld id="{5B154863-1EC3-4663-859B-4C5ECFC1F778}" type="slidenum">
              <a:rPr lang="de-DE" smtClean="0"/>
              <a:pPr algn="l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5" r:id="rId5"/>
    <p:sldLayoutId id="2147483658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6388" y="414338"/>
            <a:ext cx="8837612" cy="742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 eaLnBrk="1" hangingPunct="1"/>
            <a:r>
              <a:rPr lang="de-DE" sz="3200" b="1" dirty="0" smtClean="0">
                <a:latin typeface="Arial" pitchFamily="34" charset="0"/>
              </a:rPr>
              <a:t>Die Steuereinnahmen des Bundes steigen in den nächsten Jahren kräftig</a:t>
            </a: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85750" y="1566863"/>
          <a:ext cx="85725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Fußzeilenplatzhalter 4"/>
          <p:cNvSpPr txBox="1">
            <a:spLocks noGrp="1"/>
          </p:cNvSpPr>
          <p:nvPr/>
        </p:nvSpPr>
        <p:spPr bwMode="auto">
          <a:xfrm>
            <a:off x="535736" y="6244719"/>
            <a:ext cx="3131291" cy="1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600"/>
            <a:r>
              <a:rPr lang="de-DE" sz="1000" dirty="0">
                <a:latin typeface="Arial" pitchFamily="34" charset="0"/>
              </a:rPr>
              <a:t>Quelle: Bundesministerium der Finanzen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863600">
              <a:defRPr/>
            </a:pPr>
            <a:fld id="{18D76C24-86CC-4617-8287-779C81388FA7}" type="slidenum">
              <a:rPr lang="de-DE" smtClean="0">
                <a:solidFill>
                  <a:srgbClr val="0070C0"/>
                </a:solidFill>
                <a:ea typeface="Univers LT 65 Bold" pitchFamily="2" charset="0"/>
              </a:rPr>
              <a:pPr algn="l" defTabSz="863600">
                <a:defRPr/>
              </a:pPr>
              <a:t>1</a:t>
            </a:fld>
            <a:endParaRPr lang="de-DE" dirty="0" smtClean="0">
              <a:solidFill>
                <a:srgbClr val="0070C0"/>
              </a:solidFill>
              <a:ea typeface="Univers LT 65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Bildplatzhalter 7"/>
          <p:cNvGraphicFramePr>
            <a:graphicFrameLocks noGrp="1"/>
          </p:cNvGraphicFramePr>
          <p:nvPr>
            <p:ph type="pic" sz="quarter" idx="12"/>
          </p:nvPr>
        </p:nvGraphicFramePr>
        <p:xfrm>
          <a:off x="368300" y="1649413"/>
          <a:ext cx="8397875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Trotz geringerem Schuldendienst sinken künftig die Bauausgaben in Bayern</a:t>
            </a:r>
            <a:endParaRPr lang="de-DE" sz="3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l"/>
            <a:fld id="{5B154863-1EC3-4663-859B-4C5ECFC1F778}" type="slidenum">
              <a:rPr lang="de-DE" smtClean="0"/>
              <a:pPr algn="l"/>
              <a:t>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dirty="0" smtClean="0"/>
              <a:t>Quelle: Bayerisches Finanzministerium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57528" y="1442284"/>
            <a:ext cx="159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smtClean="0"/>
              <a:t>in % der Gesamtausgaben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6388" y="414338"/>
            <a:ext cx="8493125" cy="649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algn="l" eaLnBrk="1" hangingPunct="1"/>
            <a:r>
              <a:rPr lang="de-DE" sz="3200" b="1" dirty="0" smtClean="0">
                <a:latin typeface="Arial" pitchFamily="34" charset="0"/>
              </a:rPr>
              <a:t>Investitionsquote im Bayerischen Staatshaushalt seit 2000 unter 15 Prozent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897063" y="3611563"/>
            <a:ext cx="6965950" cy="2222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graphicFrame>
        <p:nvGraphicFramePr>
          <p:cNvPr id="11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44902561"/>
              </p:ext>
            </p:extLst>
          </p:nvPr>
        </p:nvGraphicFramePr>
        <p:xfrm>
          <a:off x="314325" y="1387475"/>
          <a:ext cx="8515350" cy="481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Fußzeilenplatzhalter 3"/>
          <p:cNvSpPr txBox="1">
            <a:spLocks noGrp="1"/>
          </p:cNvSpPr>
          <p:nvPr/>
        </p:nvSpPr>
        <p:spPr bwMode="auto">
          <a:xfrm>
            <a:off x="331395" y="6395676"/>
            <a:ext cx="2438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600"/>
            <a:r>
              <a:rPr lang="de-DE" sz="1000" dirty="0">
                <a:latin typeface="Arial" pitchFamily="34" charset="0"/>
              </a:rPr>
              <a:t>Quelle: </a:t>
            </a:r>
            <a:r>
              <a:rPr lang="de-DE" sz="1000" dirty="0" smtClean="0">
                <a:latin typeface="Arial" pitchFamily="34" charset="0"/>
              </a:rPr>
              <a:t>Bayerisches Finanzministerium</a:t>
            </a:r>
            <a:endParaRPr lang="de-DE" sz="1000" dirty="0">
              <a:latin typeface="Arial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7386638" y="5521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dirty="0">
              <a:latin typeface="Arial" pitchFamily="34" charset="0"/>
            </a:endParaRPr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 flipH="1">
            <a:off x="8319300" y="3696688"/>
            <a:ext cx="4763" cy="202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8300875" y="3181138"/>
            <a:ext cx="6987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latin typeface="Arial" pitchFamily="34" charset="0"/>
              </a:rPr>
              <a:t>ab </a:t>
            </a:r>
            <a:r>
              <a:rPr lang="de-DE" sz="1400" dirty="0" smtClean="0">
                <a:latin typeface="Arial" pitchFamily="34" charset="0"/>
              </a:rPr>
              <a:t>2012 Soll</a:t>
            </a:r>
            <a:endParaRPr lang="de-DE" sz="1400" dirty="0">
              <a:latin typeface="Arial" pitchFamily="34" charset="0"/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54000" y="6110289"/>
            <a:ext cx="387838" cy="299304"/>
          </a:xfrm>
        </p:spPr>
        <p:txBody>
          <a:bodyPr/>
          <a:lstStyle/>
          <a:p>
            <a:pPr algn="l" defTabSz="863600">
              <a:defRPr/>
            </a:pPr>
            <a:fld id="{3D1057E6-9020-4032-ADF1-96685E0C58B5}" type="slidenum">
              <a:rPr lang="de-DE">
                <a:solidFill>
                  <a:srgbClr val="0070C0"/>
                </a:solidFill>
                <a:ea typeface="Univers LT 65 Bold" pitchFamily="2" charset="0"/>
              </a:rPr>
              <a:pPr algn="l" defTabSz="863600">
                <a:defRPr/>
              </a:pPr>
              <a:t>3</a:t>
            </a:fld>
            <a:endParaRPr lang="de-DE" dirty="0">
              <a:solidFill>
                <a:srgbClr val="0070C0"/>
              </a:solidFill>
              <a:ea typeface="Univers LT 65 Bold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-11-18BBIV-Vorlage Arial">
  <a:themeElements>
    <a:clrScheme name="BBIV-neu">
      <a:dk1>
        <a:sysClr val="windowText" lastClr="000000"/>
      </a:dk1>
      <a:lt1>
        <a:sysClr val="window" lastClr="FFFFFF"/>
      </a:lt1>
      <a:dk2>
        <a:srgbClr val="6C81BC"/>
      </a:dk2>
      <a:lt2>
        <a:srgbClr val="B9BABB"/>
      </a:lt2>
      <a:accent1>
        <a:srgbClr val="ECD06E"/>
      </a:accent1>
      <a:accent2>
        <a:srgbClr val="C87154"/>
      </a:accent2>
      <a:accent3>
        <a:srgbClr val="8DBC7D"/>
      </a:accent3>
      <a:accent4>
        <a:srgbClr val="9CA7D2"/>
      </a:accent4>
      <a:accent5>
        <a:srgbClr val="D8D8D9"/>
      </a:accent5>
      <a:accent6>
        <a:srgbClr val="F2E09F"/>
      </a:accent6>
      <a:hlink>
        <a:srgbClr val="D9A286"/>
      </a:hlink>
      <a:folHlink>
        <a:srgbClr val="B6D3A8"/>
      </a:folHlink>
    </a:clrScheme>
    <a:fontScheme name="BBI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BIV-neu">
    <a:dk1>
      <a:sysClr val="windowText" lastClr="000000"/>
    </a:dk1>
    <a:lt1>
      <a:sysClr val="window" lastClr="FFFFFF"/>
    </a:lt1>
    <a:dk2>
      <a:srgbClr val="6C81BC"/>
    </a:dk2>
    <a:lt2>
      <a:srgbClr val="B9BABB"/>
    </a:lt2>
    <a:accent1>
      <a:srgbClr val="ECD06E"/>
    </a:accent1>
    <a:accent2>
      <a:srgbClr val="C87154"/>
    </a:accent2>
    <a:accent3>
      <a:srgbClr val="8DBC7D"/>
    </a:accent3>
    <a:accent4>
      <a:srgbClr val="9CA7D2"/>
    </a:accent4>
    <a:accent5>
      <a:srgbClr val="D8D8D9"/>
    </a:accent5>
    <a:accent6>
      <a:srgbClr val="F2E09F"/>
    </a:accent6>
    <a:hlink>
      <a:srgbClr val="D9A286"/>
    </a:hlink>
    <a:folHlink>
      <a:srgbClr val="B6D3A8"/>
    </a:folHlink>
  </a:clrScheme>
  <a:fontScheme name="BBIV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BIV-neu">
    <a:dk1>
      <a:sysClr val="windowText" lastClr="000000"/>
    </a:dk1>
    <a:lt1>
      <a:sysClr val="window" lastClr="FFFFFF"/>
    </a:lt1>
    <a:dk2>
      <a:srgbClr val="6C81BC"/>
    </a:dk2>
    <a:lt2>
      <a:srgbClr val="B9BABB"/>
    </a:lt2>
    <a:accent1>
      <a:srgbClr val="ECD06E"/>
    </a:accent1>
    <a:accent2>
      <a:srgbClr val="C87154"/>
    </a:accent2>
    <a:accent3>
      <a:srgbClr val="8DBC7D"/>
    </a:accent3>
    <a:accent4>
      <a:srgbClr val="9CA7D2"/>
    </a:accent4>
    <a:accent5>
      <a:srgbClr val="D8D8D9"/>
    </a:accent5>
    <a:accent6>
      <a:srgbClr val="F2E09F"/>
    </a:accent6>
    <a:hlink>
      <a:srgbClr val="D9A286"/>
    </a:hlink>
    <a:folHlink>
      <a:srgbClr val="B6D3A8"/>
    </a:folHlink>
  </a:clrScheme>
  <a:fontScheme name="BBIV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2009-11-18BBIV-Vorlage Arial</Template>
  <TotalTime>0</TotalTime>
  <Words>68</Words>
  <Application>Microsoft Office PowerPoint</Application>
  <PresentationFormat>Bildschirmpräsentation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2009-11-18BBIV-Vorlage Arial</vt:lpstr>
      <vt:lpstr>Die Steuereinnahmen des Bundes steigen in den nächsten Jahren kräftig</vt:lpstr>
      <vt:lpstr>Trotz geringerem Schuldendienst sinken künftig die Bauausgaben in Bayern</vt:lpstr>
      <vt:lpstr>Investitionsquote im Bayerischen Staatshaushalt seit 2000 unter 15 Prozent</vt:lpstr>
    </vt:vector>
  </TitlesOfParts>
  <Company>Kroul Design Publishing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des Bayerischen Bauindustrieverbandes für Präsentationsfolien</dc:title>
  <dc:creator>Wallner</dc:creator>
  <cp:lastModifiedBy>hagemann</cp:lastModifiedBy>
  <cp:revision>87</cp:revision>
  <dcterms:created xsi:type="dcterms:W3CDTF">2010-01-13T13:41:49Z</dcterms:created>
  <dcterms:modified xsi:type="dcterms:W3CDTF">2012-11-07T16:32:40Z</dcterms:modified>
</cp:coreProperties>
</file>